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3" r:id="rId4"/>
    <p:sldId id="264" r:id="rId5"/>
    <p:sldId id="265" r:id="rId6"/>
    <p:sldId id="267" r:id="rId7"/>
    <p:sldId id="268" r:id="rId8"/>
    <p:sldId id="269" r:id="rId9"/>
    <p:sldId id="256" r:id="rId10"/>
    <p:sldId id="270" r:id="rId11"/>
    <p:sldId id="257" r:id="rId12"/>
    <p:sldId id="259" r:id="rId13"/>
    <p:sldId id="271" r:id="rId14"/>
    <p:sldId id="276" r:id="rId15"/>
    <p:sldId id="272" r:id="rId16"/>
    <p:sldId id="277" r:id="rId17"/>
    <p:sldId id="273" r:id="rId18"/>
    <p:sldId id="258" r:id="rId19"/>
    <p:sldId id="274" r:id="rId20"/>
    <p:sldId id="260"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F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34"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54346-D732-4430-AE32-04D7D0C85E56}" type="doc">
      <dgm:prSet loTypeId="urn:microsoft.com/office/officeart/2005/8/layout/gear1" loCatId="process" qsTypeId="urn:microsoft.com/office/officeart/2005/8/quickstyle/simple1" qsCatId="simple" csTypeId="urn:microsoft.com/office/officeart/2005/8/colors/accent3_2" csCatId="accent3" phldr="1"/>
      <dgm:spPr/>
    </dgm:pt>
    <dgm:pt modelId="{F0EF947D-3548-4314-8073-23C3D8DED14C}" type="pres">
      <dgm:prSet presAssocID="{3FA54346-D732-4430-AE32-04D7D0C85E56}" presName="composite" presStyleCnt="0">
        <dgm:presLayoutVars>
          <dgm:chMax val="3"/>
          <dgm:animLvl val="lvl"/>
          <dgm:resizeHandles val="exact"/>
        </dgm:presLayoutVars>
      </dgm:prSet>
      <dgm:spPr/>
    </dgm:pt>
  </dgm:ptLst>
  <dgm:cxnLst>
    <dgm:cxn modelId="{191B0A82-5801-4263-AA0F-ACF948AA6731}" type="presOf" srcId="{3FA54346-D732-4430-AE32-04D7D0C85E56}" destId="{F0EF947D-3548-4314-8073-23C3D8DED14C}" srcOrd="0"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54346-D732-4430-AE32-04D7D0C85E56}" type="doc">
      <dgm:prSet loTypeId="urn:microsoft.com/office/officeart/2005/8/layout/gear1" loCatId="process" qsTypeId="urn:microsoft.com/office/officeart/2005/8/quickstyle/simple1" qsCatId="simple" csTypeId="urn:microsoft.com/office/officeart/2005/8/colors/accent3_2" csCatId="accent3" phldr="1"/>
      <dgm:spPr/>
    </dgm:pt>
    <dgm:pt modelId="{F0EF947D-3548-4314-8073-23C3D8DED14C}" type="pres">
      <dgm:prSet presAssocID="{3FA54346-D732-4430-AE32-04D7D0C85E56}" presName="composite" presStyleCnt="0">
        <dgm:presLayoutVars>
          <dgm:chMax val="3"/>
          <dgm:animLvl val="lvl"/>
          <dgm:resizeHandles val="exact"/>
        </dgm:presLayoutVars>
      </dgm:prSet>
      <dgm:spPr/>
    </dgm:pt>
  </dgm:ptLst>
  <dgm:cxnLst>
    <dgm:cxn modelId="{3CD6909C-2B5A-4EA6-9CBB-568338E794E6}" type="presOf" srcId="{3FA54346-D732-4430-AE32-04D7D0C85E56}" destId="{F0EF947D-3548-4314-8073-23C3D8DED14C}" srcOrd="0"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DBFF52-FF36-4FEB-9BCE-91A55B7CBD2E}" type="datetimeFigureOut">
              <a:rPr lang="en-US" smtClean="0"/>
              <a:t>4/17/2019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69894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BFF52-FF36-4FEB-9BCE-91A55B7CBD2E}"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328190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BFF52-FF36-4FEB-9BCE-91A55B7CBD2E}"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3433964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BFF52-FF36-4FEB-9BCE-91A55B7CBD2E}"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2760102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BFF52-FF36-4FEB-9BCE-91A55B7CBD2E}"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3932951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BFF52-FF36-4FEB-9BCE-91A55B7CBD2E}"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3047256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BFF52-FF36-4FEB-9BCE-91A55B7CBD2E}"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2798646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DBFF52-FF36-4FEB-9BCE-91A55B7CBD2E}"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55803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DBFF52-FF36-4FEB-9BCE-91A55B7CBD2E}"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322768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DBFF52-FF36-4FEB-9BCE-91A55B7CBD2E}"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224444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BFF52-FF36-4FEB-9BCE-91A55B7CBD2E}"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288854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DBFF52-FF36-4FEB-9BCE-91A55B7CBD2E}"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317933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DBFF52-FF36-4FEB-9BCE-91A55B7CBD2E}"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224681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DBFF52-FF36-4FEB-9BCE-91A55B7CBD2E}"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378310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BFF52-FF36-4FEB-9BCE-91A55B7CBD2E}"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174239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BFF52-FF36-4FEB-9BCE-91A55B7CBD2E}"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368324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BFF52-FF36-4FEB-9BCE-91A55B7CBD2E}"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59890-4F87-4FEB-8DB8-F006205C110E}" type="slidenum">
              <a:rPr lang="en-US" smtClean="0"/>
              <a:t>‹#›</a:t>
            </a:fld>
            <a:endParaRPr lang="en-US"/>
          </a:p>
        </p:txBody>
      </p:sp>
    </p:spTree>
    <p:extLst>
      <p:ext uri="{BB962C8B-B14F-4D97-AF65-F5344CB8AC3E}">
        <p14:creationId xmlns:p14="http://schemas.microsoft.com/office/powerpoint/2010/main" val="170010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DBFF52-FF36-4FEB-9BCE-91A55B7CBD2E}" type="datetimeFigureOut">
              <a:rPr lang="en-US" smtClean="0"/>
              <a:t>4/17/2019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259890-4F87-4FEB-8DB8-F006205C110E}" type="slidenum">
              <a:rPr lang="en-US" smtClean="0"/>
              <a:t>‹#›</a:t>
            </a:fld>
            <a:endParaRPr lang="en-US"/>
          </a:p>
        </p:txBody>
      </p:sp>
    </p:spTree>
    <p:extLst>
      <p:ext uri="{BB962C8B-B14F-4D97-AF65-F5344CB8AC3E}">
        <p14:creationId xmlns:p14="http://schemas.microsoft.com/office/powerpoint/2010/main" val="697753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7.png"/><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fmcic.ca/our-ethos/the-manu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3.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mcic.ca/our-ethos/the-manu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164" y="200415"/>
            <a:ext cx="10438356" cy="1042337"/>
          </a:xfrm>
        </p:spPr>
        <p:txBody>
          <a:bodyPr>
            <a:normAutofit/>
          </a:bodyPr>
          <a:lstStyle/>
          <a:p>
            <a:pPr algn="l"/>
            <a:r>
              <a:rPr lang="en-US" sz="5400" dirty="0" smtClean="0"/>
              <a:t>Tracking for Credentialed Ministry</a:t>
            </a:r>
            <a:endParaRPr lang="en-US" sz="5400" dirty="0"/>
          </a:p>
        </p:txBody>
      </p:sp>
      <p:sp>
        <p:nvSpPr>
          <p:cNvPr id="3" name="Subtitle 2"/>
          <p:cNvSpPr>
            <a:spLocks noGrp="1"/>
          </p:cNvSpPr>
          <p:nvPr>
            <p:ph type="subTitle" idx="1"/>
          </p:nvPr>
        </p:nvSpPr>
        <p:spPr>
          <a:xfrm>
            <a:off x="3018773" y="1956736"/>
            <a:ext cx="4622104" cy="3780184"/>
          </a:xfrm>
        </p:spPr>
        <p:txBody>
          <a:bodyPr>
            <a:normAutofit fontScale="92500" lnSpcReduction="20000"/>
          </a:bodyPr>
          <a:lstStyle/>
          <a:p>
            <a:r>
              <a:rPr lang="en-CA" altLang="en-US" sz="3600" i="1" dirty="0" smtClean="0">
                <a:latin typeface="Comic Sans MS" panose="030F0702030302020204" pitchFamily="66" charset="0"/>
              </a:rPr>
              <a:t>Do your best to present yourself to God as one approved, a worker who does not need to be ashamed and who correctly handles the word of truth.           </a:t>
            </a:r>
          </a:p>
          <a:p>
            <a:r>
              <a:rPr lang="en-CA" altLang="en-US" sz="2000" i="1" dirty="0" smtClean="0">
                <a:latin typeface="Comic Sans MS" panose="030F0702030302020204" pitchFamily="66" charset="0"/>
              </a:rPr>
              <a:t>2 Timothy 2:15</a:t>
            </a:r>
            <a:endParaRPr lang="en-US" altLang="en-US" sz="1800" dirty="0" smtClean="0"/>
          </a:p>
          <a:p>
            <a:endParaRPr lang="en-US" dirty="0"/>
          </a:p>
        </p:txBody>
      </p:sp>
      <p:pic>
        <p:nvPicPr>
          <p:cNvPr id="4" name="Picture 3"/>
          <p:cNvPicPr>
            <a:picLocks noChangeAspect="1"/>
          </p:cNvPicPr>
          <p:nvPr/>
        </p:nvPicPr>
        <p:blipFill>
          <a:blip r:embed="rId2"/>
          <a:stretch>
            <a:fillRect/>
          </a:stretch>
        </p:blipFill>
        <p:spPr>
          <a:xfrm>
            <a:off x="8027535" y="2083231"/>
            <a:ext cx="3784509" cy="3503375"/>
          </a:xfrm>
          <a:prstGeom prst="rect">
            <a:avLst/>
          </a:prstGeom>
        </p:spPr>
      </p:pic>
    </p:spTree>
    <p:extLst>
      <p:ext uri="{BB962C8B-B14F-4D97-AF65-F5344CB8AC3E}">
        <p14:creationId xmlns:p14="http://schemas.microsoft.com/office/powerpoint/2010/main" val="4113468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72847" y="230688"/>
            <a:ext cx="7772400" cy="600075"/>
          </a:xfrm>
        </p:spPr>
        <p:txBody>
          <a:bodyPr>
            <a:noAutofit/>
          </a:bodyPr>
          <a:lstStyle/>
          <a:p>
            <a:pPr algn="ctr"/>
            <a:r>
              <a:rPr lang="en-US" altLang="en-US" sz="4800" b="1" dirty="0" smtClean="0"/>
              <a:t>Called to ORDINATION</a:t>
            </a:r>
            <a:endParaRPr lang="en-US" altLang="en-US" sz="4800" b="1" dirty="0"/>
          </a:p>
        </p:txBody>
      </p:sp>
      <p:sp>
        <p:nvSpPr>
          <p:cNvPr id="14339" name="Rectangle 3"/>
          <p:cNvSpPr>
            <a:spLocks noGrp="1" noChangeArrowheads="1"/>
          </p:cNvSpPr>
          <p:nvPr>
            <p:ph idx="1"/>
          </p:nvPr>
        </p:nvSpPr>
        <p:spPr>
          <a:xfrm>
            <a:off x="1852807" y="1109293"/>
            <a:ext cx="10084495" cy="5661025"/>
          </a:xfrm>
        </p:spPr>
        <p:txBody>
          <a:bodyPr>
            <a:noAutofit/>
          </a:bodyPr>
          <a:lstStyle/>
          <a:p>
            <a:pPr>
              <a:lnSpc>
                <a:spcPct val="80000"/>
              </a:lnSpc>
            </a:pPr>
            <a:r>
              <a:rPr lang="en-CA" altLang="en-US" sz="3600" dirty="0"/>
              <a:t>After </a:t>
            </a:r>
            <a:r>
              <a:rPr lang="en-CA" altLang="en-US" sz="3600" dirty="0"/>
              <a:t>becoming a </a:t>
            </a:r>
            <a:r>
              <a:rPr lang="en-CA" altLang="en-US" sz="3600" dirty="0">
                <a:solidFill>
                  <a:srgbClr val="FF0000"/>
                </a:solidFill>
              </a:rPr>
              <a:t>Ministerial Candidate</a:t>
            </a:r>
            <a:r>
              <a:rPr lang="en-CA" altLang="en-US" sz="3600" dirty="0"/>
              <a:t> (MC), four years of ministry experience under appointment at a local church plus </a:t>
            </a:r>
            <a:r>
              <a:rPr lang="en-CA" altLang="en-US" sz="3600" dirty="0"/>
              <a:t>additional courses are required. </a:t>
            </a:r>
          </a:p>
          <a:p>
            <a:pPr>
              <a:lnSpc>
                <a:spcPct val="80000"/>
              </a:lnSpc>
            </a:pPr>
            <a:r>
              <a:rPr lang="en-CA" altLang="en-US" sz="3600" dirty="0"/>
              <a:t>During the 4 years, there are at least two </a:t>
            </a:r>
            <a:r>
              <a:rPr lang="en-CA" altLang="en-US" sz="3600" dirty="0" err="1"/>
              <a:t>MEGaP</a:t>
            </a:r>
            <a:r>
              <a:rPr lang="en-CA" altLang="en-US" sz="3600" dirty="0"/>
              <a:t> interviews.  Following the final interview and subsequent recommendation by the </a:t>
            </a:r>
            <a:r>
              <a:rPr lang="en-CA" altLang="en-US" sz="3600" dirty="0" err="1"/>
              <a:t>MEGaP</a:t>
            </a:r>
            <a:r>
              <a:rPr lang="en-CA" altLang="en-US" sz="3600" dirty="0"/>
              <a:t> for the MC to be ordained, the recommendation goes to the National Board of Administration (</a:t>
            </a:r>
            <a:r>
              <a:rPr lang="en-CA" altLang="en-US" sz="3600" dirty="0" err="1"/>
              <a:t>BoA</a:t>
            </a:r>
            <a:r>
              <a:rPr lang="en-CA" altLang="en-US" sz="3600" dirty="0"/>
              <a:t>) for final approval. </a:t>
            </a:r>
          </a:p>
          <a:p>
            <a:pPr>
              <a:lnSpc>
                <a:spcPct val="80000"/>
              </a:lnSpc>
            </a:pPr>
            <a:r>
              <a:rPr lang="en-CA" altLang="en-US" sz="3600" dirty="0"/>
              <a:t> Once approved, the Bishop of the </a:t>
            </a:r>
            <a:r>
              <a:rPr lang="en-CA" altLang="en-US" sz="3600" dirty="0" err="1"/>
              <a:t>FMCiC</a:t>
            </a:r>
            <a:r>
              <a:rPr lang="en-CA" altLang="en-US" sz="3600" dirty="0"/>
              <a:t> will ordain the Ministerial Candidate at the local church at a time that is mutually agreed upon. </a:t>
            </a:r>
            <a:endParaRPr lang="en-US" altLang="en-US" sz="3600" dirty="0"/>
          </a:p>
        </p:txBody>
      </p:sp>
    </p:spTree>
    <p:extLst>
      <p:ext uri="{BB962C8B-B14F-4D97-AF65-F5344CB8AC3E}">
        <p14:creationId xmlns:p14="http://schemas.microsoft.com/office/powerpoint/2010/main" val="83772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911" y="1845570"/>
            <a:ext cx="3202031" cy="32107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967" y="1562420"/>
            <a:ext cx="3423844" cy="3433098"/>
          </a:xfrm>
          <a:prstGeom prst="rect">
            <a:avLst/>
          </a:prstGeom>
        </p:spPr>
      </p:pic>
      <p:pic>
        <p:nvPicPr>
          <p:cNvPr id="8" name="Picture 7"/>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432027" y="43849"/>
            <a:ext cx="3114350" cy="3105841"/>
          </a:xfrm>
          <a:prstGeom prst="rect">
            <a:avLst/>
          </a:prstGeom>
        </p:spPr>
      </p:pic>
    </p:spTree>
    <p:extLst>
      <p:ext uri="{BB962C8B-B14F-4D97-AF65-F5344CB8AC3E}">
        <p14:creationId xmlns:p14="http://schemas.microsoft.com/office/powerpoint/2010/main" val="2336172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059" y="2990541"/>
            <a:ext cx="2918564" cy="2926452"/>
          </a:xfrm>
          <a:prstGeom prst="rect">
            <a:avLst/>
          </a:prstGeom>
        </p:spPr>
      </p:pic>
      <p:pic>
        <p:nvPicPr>
          <p:cNvPr id="3" name="Picture 2"/>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382027" y="1397868"/>
            <a:ext cx="2870939" cy="287880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594" y="2997948"/>
            <a:ext cx="2962340" cy="29703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6925" y="568730"/>
            <a:ext cx="2863045" cy="286304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0893" y="1916743"/>
            <a:ext cx="2768288" cy="2783292"/>
          </a:xfrm>
          <a:prstGeom prst="rect">
            <a:avLst/>
          </a:prstGeom>
        </p:spPr>
      </p:pic>
    </p:spTree>
    <p:extLst>
      <p:ext uri="{BB962C8B-B14F-4D97-AF65-F5344CB8AC3E}">
        <p14:creationId xmlns:p14="http://schemas.microsoft.com/office/powerpoint/2010/main" val="1534285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10196" y="335072"/>
            <a:ext cx="10018713" cy="1752599"/>
          </a:xfrm>
        </p:spPr>
        <p:txBody>
          <a:bodyPr>
            <a:normAutofit/>
          </a:bodyPr>
          <a:lstStyle/>
          <a:p>
            <a:pPr algn="ctr"/>
            <a:r>
              <a:rPr lang="en-US" altLang="en-US" sz="4800" b="1" dirty="0" smtClean="0"/>
              <a:t>Called to COMMISSIONED </a:t>
            </a:r>
            <a:r>
              <a:rPr lang="en-US" altLang="en-US" sz="4800" b="1" dirty="0"/>
              <a:t>MINISTER</a:t>
            </a:r>
          </a:p>
        </p:txBody>
      </p:sp>
      <p:sp>
        <p:nvSpPr>
          <p:cNvPr id="15363" name="Rectangle 3"/>
          <p:cNvSpPr>
            <a:spLocks noGrp="1" noChangeArrowheads="1"/>
          </p:cNvSpPr>
          <p:nvPr>
            <p:ph idx="1"/>
          </p:nvPr>
        </p:nvSpPr>
        <p:spPr>
          <a:xfrm>
            <a:off x="2598377" y="2087671"/>
            <a:ext cx="8642350" cy="3990671"/>
          </a:xfrm>
        </p:spPr>
        <p:txBody>
          <a:bodyPr/>
          <a:lstStyle/>
          <a:p>
            <a:pPr>
              <a:lnSpc>
                <a:spcPct val="90000"/>
              </a:lnSpc>
              <a:buFontTx/>
              <a:buNone/>
            </a:pPr>
            <a:r>
              <a:rPr lang="en-CA" altLang="en-US" b="1" dirty="0" smtClean="0"/>
              <a:t>	</a:t>
            </a:r>
            <a:r>
              <a:rPr lang="en-CA" altLang="en-US" sz="3600" dirty="0" smtClean="0"/>
              <a:t>If you are called to a specialized ministry at one loc</a:t>
            </a:r>
            <a:r>
              <a:rPr lang="en-CA" altLang="en-US" sz="3600" dirty="0"/>
              <a:t>al church, then tracking for commissioned ministry is the way to prepare for that call. </a:t>
            </a:r>
          </a:p>
          <a:p>
            <a:pPr>
              <a:lnSpc>
                <a:spcPct val="90000"/>
              </a:lnSpc>
              <a:buFontTx/>
              <a:buNone/>
            </a:pPr>
            <a:r>
              <a:rPr lang="en-CA" altLang="en-US" sz="3400" dirty="0"/>
              <a:t>	</a:t>
            </a:r>
            <a:r>
              <a:rPr lang="en-CA" altLang="en-US" sz="3400" b="1" dirty="0"/>
              <a:t> 	</a:t>
            </a:r>
            <a:endParaRPr lang="en-US" altLang="en-US" sz="3400" b="1" dirty="0"/>
          </a:p>
        </p:txBody>
      </p:sp>
    </p:spTree>
    <p:extLst>
      <p:ext uri="{BB962C8B-B14F-4D97-AF65-F5344CB8AC3E}">
        <p14:creationId xmlns:p14="http://schemas.microsoft.com/office/powerpoint/2010/main" val="3515739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12734"/>
          <a:ext cx="12192000" cy="6745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8736" y="2978062"/>
            <a:ext cx="3476625" cy="348615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6317" y="2978062"/>
            <a:ext cx="3524250" cy="35242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7275" y="112734"/>
            <a:ext cx="3514725" cy="3524250"/>
          </a:xfrm>
          <a:prstGeom prst="rect">
            <a:avLst/>
          </a:prstGeom>
        </p:spPr>
      </p:pic>
      <p:pic>
        <p:nvPicPr>
          <p:cNvPr id="14" name="Picture 13"/>
          <p:cNvPicPr>
            <a:picLocks noChangeAspect="1"/>
          </p:cNvPicPr>
          <p:nvPr/>
        </p:nvPicPr>
        <p:blipFill>
          <a:blip r:embed="rId10">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25399" y="1234987"/>
            <a:ext cx="3486150" cy="3486150"/>
          </a:xfrm>
          <a:prstGeom prst="rect">
            <a:avLst/>
          </a:prstGeom>
        </p:spPr>
      </p:pic>
    </p:spTree>
    <p:extLst>
      <p:ext uri="{BB962C8B-B14F-4D97-AF65-F5344CB8AC3E}">
        <p14:creationId xmlns:p14="http://schemas.microsoft.com/office/powerpoint/2010/main" val="2485418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11260" y="600206"/>
            <a:ext cx="7772400" cy="600075"/>
          </a:xfrm>
        </p:spPr>
        <p:txBody>
          <a:bodyPr>
            <a:normAutofit fontScale="90000"/>
          </a:bodyPr>
          <a:lstStyle/>
          <a:p>
            <a:pPr algn="ctr"/>
            <a:r>
              <a:rPr lang="en-US" altLang="en-US" b="1" dirty="0" smtClean="0"/>
              <a:t>Called to </a:t>
            </a:r>
            <a:r>
              <a:rPr lang="en-US" altLang="en-US" sz="4000" b="1" dirty="0" smtClean="0"/>
              <a:t>COMMISSIONED </a:t>
            </a:r>
            <a:r>
              <a:rPr lang="en-US" altLang="en-US" sz="4000" b="1" dirty="0"/>
              <a:t>MINISTER</a:t>
            </a:r>
          </a:p>
        </p:txBody>
      </p:sp>
      <p:sp>
        <p:nvSpPr>
          <p:cNvPr id="13315" name="Rectangle 3"/>
          <p:cNvSpPr>
            <a:spLocks noGrp="1" noChangeArrowheads="1"/>
          </p:cNvSpPr>
          <p:nvPr>
            <p:ph idx="1"/>
          </p:nvPr>
        </p:nvSpPr>
        <p:spPr>
          <a:xfrm>
            <a:off x="2129426" y="1200281"/>
            <a:ext cx="9857982" cy="5746750"/>
          </a:xfrm>
        </p:spPr>
        <p:txBody>
          <a:bodyPr>
            <a:normAutofit/>
          </a:bodyPr>
          <a:lstStyle/>
          <a:p>
            <a:r>
              <a:rPr lang="en-CA" altLang="en-US" sz="3600" dirty="0" smtClean="0"/>
              <a:t>The </a:t>
            </a:r>
            <a:r>
              <a:rPr lang="en-CA" altLang="en-US" sz="3600" dirty="0"/>
              <a:t>local church first issues a </a:t>
            </a:r>
            <a:r>
              <a:rPr lang="en-CA" altLang="en-US" sz="3600" dirty="0">
                <a:solidFill>
                  <a:srgbClr val="00B050"/>
                </a:solidFill>
              </a:rPr>
              <a:t>Lay Minister’s </a:t>
            </a:r>
            <a:r>
              <a:rPr lang="en-CA" altLang="en-US" sz="3600" dirty="0"/>
              <a:t>License.</a:t>
            </a:r>
          </a:p>
          <a:p>
            <a:r>
              <a:rPr lang="en-CA" altLang="en-US" sz="3600" dirty="0" smtClean="0"/>
              <a:t>The </a:t>
            </a:r>
            <a:r>
              <a:rPr lang="en-CA" altLang="en-US" sz="3600" dirty="0"/>
              <a:t>Lay Minister is contacted by the Credentialing Coordinator, begins tracking by taking some courses, submitting documents and doing some assignments.</a:t>
            </a:r>
          </a:p>
          <a:p>
            <a:r>
              <a:rPr lang="en-CA" altLang="en-US" sz="3600" dirty="0" smtClean="0"/>
              <a:t>Then </a:t>
            </a:r>
            <a:r>
              <a:rPr lang="en-CA" altLang="en-US" sz="3600" dirty="0"/>
              <a:t>the LM has the first interview with MEGaP to be recommended as a </a:t>
            </a:r>
            <a:r>
              <a:rPr lang="en-CA" altLang="en-US" sz="3600" dirty="0">
                <a:solidFill>
                  <a:srgbClr val="FF0000"/>
                </a:solidFill>
              </a:rPr>
              <a:t>Ministerial Candidate</a:t>
            </a:r>
            <a:r>
              <a:rPr lang="en-CA" altLang="en-US" sz="3600" dirty="0"/>
              <a:t> (MC).</a:t>
            </a:r>
          </a:p>
        </p:txBody>
      </p:sp>
    </p:spTree>
    <p:extLst>
      <p:ext uri="{BB962C8B-B14F-4D97-AF65-F5344CB8AC3E}">
        <p14:creationId xmlns:p14="http://schemas.microsoft.com/office/powerpoint/2010/main" val="1439808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911" y="1845570"/>
            <a:ext cx="3202031" cy="3210709"/>
          </a:xfrm>
          <a:prstGeom prst="rect">
            <a:avLst/>
          </a:prstGeom>
        </p:spPr>
      </p:pic>
      <p:pic>
        <p:nvPicPr>
          <p:cNvPr id="3" name="Picture 2"/>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234874" y="3339730"/>
            <a:ext cx="3508657" cy="35182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967" y="1562420"/>
            <a:ext cx="3423844" cy="3433098"/>
          </a:xfrm>
          <a:prstGeom prst="rect">
            <a:avLst/>
          </a:prstGeom>
        </p:spPr>
      </p:pic>
    </p:spTree>
    <p:extLst>
      <p:ext uri="{BB962C8B-B14F-4D97-AF65-F5344CB8AC3E}">
        <p14:creationId xmlns:p14="http://schemas.microsoft.com/office/powerpoint/2010/main" val="1717216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76400" y="109603"/>
            <a:ext cx="10018713" cy="1752599"/>
          </a:xfrm>
        </p:spPr>
        <p:txBody>
          <a:bodyPr>
            <a:normAutofit/>
          </a:bodyPr>
          <a:lstStyle/>
          <a:p>
            <a:pPr algn="ctr"/>
            <a:r>
              <a:rPr lang="en-US" altLang="en-US" sz="4800" b="1" dirty="0" smtClean="0"/>
              <a:t>Called to COMMISSIONED </a:t>
            </a:r>
            <a:r>
              <a:rPr lang="en-US" altLang="en-US" sz="4800" b="1" dirty="0"/>
              <a:t>MINISTER</a:t>
            </a:r>
          </a:p>
        </p:txBody>
      </p:sp>
      <p:sp>
        <p:nvSpPr>
          <p:cNvPr id="16387" name="Rectangle 3"/>
          <p:cNvSpPr>
            <a:spLocks noGrp="1" noChangeArrowheads="1"/>
          </p:cNvSpPr>
          <p:nvPr>
            <p:ph idx="1"/>
          </p:nvPr>
        </p:nvSpPr>
        <p:spPr>
          <a:xfrm>
            <a:off x="2217107" y="1620989"/>
            <a:ext cx="9974893" cy="5111750"/>
          </a:xfrm>
        </p:spPr>
        <p:txBody>
          <a:bodyPr>
            <a:noAutofit/>
          </a:bodyPr>
          <a:lstStyle/>
          <a:p>
            <a:pPr>
              <a:lnSpc>
                <a:spcPct val="90000"/>
              </a:lnSpc>
            </a:pPr>
            <a:r>
              <a:rPr lang="en-CA" altLang="en-US" sz="3600" dirty="0"/>
              <a:t>There is at least one </a:t>
            </a:r>
            <a:r>
              <a:rPr lang="en-CA" altLang="en-US" sz="3600" dirty="0" err="1"/>
              <a:t>MEGaP</a:t>
            </a:r>
            <a:r>
              <a:rPr lang="en-CA" altLang="en-US" sz="3600" dirty="0"/>
              <a:t> interview beyond the MC interview to become a Commissioned Minister.</a:t>
            </a:r>
          </a:p>
          <a:p>
            <a:pPr>
              <a:lnSpc>
                <a:spcPct val="90000"/>
              </a:lnSpc>
            </a:pPr>
            <a:r>
              <a:rPr lang="en-CA" altLang="en-US" sz="3600" dirty="0"/>
              <a:t>Following the final interview and subsequent recommendation by the </a:t>
            </a:r>
            <a:r>
              <a:rPr lang="en-CA" altLang="en-US" sz="3600" dirty="0" err="1"/>
              <a:t>MEGaP</a:t>
            </a:r>
            <a:r>
              <a:rPr lang="en-CA" altLang="en-US" sz="3600" dirty="0"/>
              <a:t>, the recommendation goes to the National Board of Administration (</a:t>
            </a:r>
            <a:r>
              <a:rPr lang="en-CA" altLang="en-US" sz="3600" dirty="0" err="1"/>
              <a:t>BoA</a:t>
            </a:r>
            <a:r>
              <a:rPr lang="en-CA" altLang="en-US" sz="3600" dirty="0"/>
              <a:t>) for final approval. </a:t>
            </a:r>
          </a:p>
          <a:p>
            <a:pPr>
              <a:lnSpc>
                <a:spcPct val="90000"/>
              </a:lnSpc>
            </a:pPr>
            <a:r>
              <a:rPr lang="en-CA" altLang="en-US" sz="3600" dirty="0"/>
              <a:t>Once approved, the Bishop or his designate from the FMCiC will commission the MC at the local church at a time that is mutually agreed upon. </a:t>
            </a:r>
            <a:endParaRPr lang="en-US" altLang="en-US" sz="3600" dirty="0"/>
          </a:p>
        </p:txBody>
      </p:sp>
    </p:spTree>
    <p:extLst>
      <p:ext uri="{BB962C8B-B14F-4D97-AF65-F5344CB8AC3E}">
        <p14:creationId xmlns:p14="http://schemas.microsoft.com/office/powerpoint/2010/main" val="829172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428" y="1586956"/>
            <a:ext cx="3524250" cy="35337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678" y="2042367"/>
            <a:ext cx="3533775" cy="35528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722" y="460657"/>
            <a:ext cx="3476625" cy="3486150"/>
          </a:xfrm>
          <a:prstGeom prst="rect">
            <a:avLst/>
          </a:prstGeom>
        </p:spPr>
      </p:pic>
    </p:spTree>
    <p:extLst>
      <p:ext uri="{BB962C8B-B14F-4D97-AF65-F5344CB8AC3E}">
        <p14:creationId xmlns:p14="http://schemas.microsoft.com/office/powerpoint/2010/main" val="2398672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638822" y="173670"/>
            <a:ext cx="10018713" cy="1752599"/>
          </a:xfrm>
        </p:spPr>
        <p:txBody>
          <a:bodyPr>
            <a:normAutofit/>
          </a:bodyPr>
          <a:lstStyle/>
          <a:p>
            <a:pPr algn="ctr"/>
            <a:r>
              <a:rPr lang="en-CA" altLang="en-US" sz="4800" b="1" dirty="0" smtClean="0"/>
              <a:t>Ordination or Commissioning Service</a:t>
            </a:r>
          </a:p>
        </p:txBody>
      </p:sp>
      <p:sp>
        <p:nvSpPr>
          <p:cNvPr id="43011" name="Content Placeholder 2"/>
          <p:cNvSpPr>
            <a:spLocks noGrp="1"/>
          </p:cNvSpPr>
          <p:nvPr>
            <p:ph idx="1"/>
          </p:nvPr>
        </p:nvSpPr>
        <p:spPr>
          <a:xfrm>
            <a:off x="2415434" y="1926269"/>
            <a:ext cx="9521869" cy="4543425"/>
          </a:xfrm>
        </p:spPr>
        <p:txBody>
          <a:bodyPr>
            <a:noAutofit/>
          </a:bodyPr>
          <a:lstStyle/>
          <a:p>
            <a:r>
              <a:rPr lang="en-CA" altLang="en-US" sz="3600" dirty="0" smtClean="0"/>
              <a:t>When you are notified that the </a:t>
            </a:r>
            <a:r>
              <a:rPr lang="en-CA" altLang="en-US" sz="3600" dirty="0" err="1" smtClean="0"/>
              <a:t>BoA</a:t>
            </a:r>
            <a:r>
              <a:rPr lang="en-CA" altLang="en-US" sz="3600" dirty="0" smtClean="0"/>
              <a:t> has approved the recommendation from </a:t>
            </a:r>
            <a:r>
              <a:rPr lang="en-CA" altLang="en-US" sz="3600" dirty="0" err="1" smtClean="0"/>
              <a:t>MEGaP</a:t>
            </a:r>
            <a:r>
              <a:rPr lang="en-CA" altLang="en-US" sz="3600" dirty="0" smtClean="0"/>
              <a:t> for ordination or commissioning, contact the Bishop’s office to schedule the service.</a:t>
            </a:r>
          </a:p>
          <a:p>
            <a:r>
              <a:rPr lang="en-CA" altLang="en-US" sz="3600" dirty="0" smtClean="0"/>
              <a:t>A Commissioning generally occurs during a worship service while Ordinations are held at a time separate from a worship service</a:t>
            </a:r>
          </a:p>
        </p:txBody>
      </p:sp>
    </p:spTree>
    <p:extLst>
      <p:ext uri="{BB962C8B-B14F-4D97-AF65-F5344CB8AC3E}">
        <p14:creationId xmlns:p14="http://schemas.microsoft.com/office/powerpoint/2010/main" val="1249260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045" y="-165970"/>
            <a:ext cx="10018713" cy="1752599"/>
          </a:xfrm>
        </p:spPr>
        <p:txBody>
          <a:bodyPr>
            <a:normAutofit/>
          </a:bodyPr>
          <a:lstStyle/>
          <a:p>
            <a:r>
              <a:rPr lang="en-US" sz="4800" b="1" dirty="0" smtClean="0"/>
              <a:t>Credentialed Ministry in the FMCiC</a:t>
            </a:r>
            <a:endParaRPr lang="en-US" sz="4800" b="1" dirty="0"/>
          </a:p>
        </p:txBody>
      </p:sp>
      <p:sp>
        <p:nvSpPr>
          <p:cNvPr id="3" name="Content Placeholder 2"/>
          <p:cNvSpPr>
            <a:spLocks noGrp="1"/>
          </p:cNvSpPr>
          <p:nvPr>
            <p:ph idx="1"/>
          </p:nvPr>
        </p:nvSpPr>
        <p:spPr>
          <a:xfrm>
            <a:off x="1985351" y="1787045"/>
            <a:ext cx="10018713" cy="4684734"/>
          </a:xfrm>
        </p:spPr>
        <p:txBody>
          <a:bodyPr>
            <a:noAutofit/>
          </a:bodyPr>
          <a:lstStyle/>
          <a:p>
            <a:pPr marL="0" indent="0">
              <a:buFontTx/>
              <a:buNone/>
            </a:pPr>
            <a:r>
              <a:rPr lang="en-US" altLang="en-US" sz="3600" dirty="0" smtClean="0">
                <a:cs typeface="Times New Roman" panose="02020603050405020304" pitchFamily="18" charset="0"/>
              </a:rPr>
              <a:t>The process toward credentialed ministry is a journey, marked by significant moments and events along the way. This presentation provides an overview of this process which we call ‘tracking’. This resource should be used along with Chapter 8, paragraphs 805-840 from the Manual of the FMCiC.</a:t>
            </a:r>
          </a:p>
          <a:p>
            <a:pPr marL="0" indent="0">
              <a:buFontTx/>
              <a:buNone/>
            </a:pPr>
            <a:r>
              <a:rPr lang="en-US" dirty="0">
                <a:hlinkClick r:id="rId2"/>
              </a:rPr>
              <a:t>https://www.fmcic.ca/our-ethos/the-manual/</a:t>
            </a:r>
            <a:endParaRPr lang="en-US" altLang="en-US" dirty="0" smtClean="0">
              <a:cs typeface="Times New Roman" panose="02020603050405020304" pitchFamily="18" charset="0"/>
            </a:endParaRPr>
          </a:p>
          <a:p>
            <a:pPr marL="0" indent="0" algn="r">
              <a:buFontTx/>
              <a:buNone/>
            </a:pPr>
            <a:r>
              <a:rPr lang="en-US" altLang="en-US" sz="4800" b="1" dirty="0" smtClean="0">
                <a:cs typeface="Times New Roman" panose="02020603050405020304" pitchFamily="18" charset="0"/>
              </a:rPr>
              <a:t>Let the journey begin….</a:t>
            </a:r>
          </a:p>
          <a:p>
            <a:endParaRPr lang="en-US" sz="3600" dirty="0"/>
          </a:p>
        </p:txBody>
      </p:sp>
    </p:spTree>
    <p:extLst>
      <p:ext uri="{BB962C8B-B14F-4D97-AF65-F5344CB8AC3E}">
        <p14:creationId xmlns:p14="http://schemas.microsoft.com/office/powerpoint/2010/main" val="3611222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806641"/>
            <a:ext cx="1434577" cy="1438508"/>
          </a:xfrm>
          <a:prstGeom prst="rect">
            <a:avLst/>
          </a:prstGeom>
        </p:spPr>
      </p:pic>
      <p:pic>
        <p:nvPicPr>
          <p:cNvPr id="3" name="Picture 2"/>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59694" y="2004883"/>
            <a:ext cx="1459188" cy="145918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377" y="3368002"/>
            <a:ext cx="1414070" cy="1414070"/>
          </a:xfrm>
          <a:prstGeom prst="rect">
            <a:avLst/>
          </a:prstGeom>
        </p:spPr>
      </p:pic>
      <p:pic>
        <p:nvPicPr>
          <p:cNvPr id="5" name="Picture 4"/>
          <p:cNvPicPr>
            <a:picLocks noChangeAspect="1"/>
          </p:cNvPicPr>
          <p:nvPr/>
        </p:nvPicPr>
        <p:blipFill>
          <a:blip r:embed="rId5" cstate="print">
            <a:duotone>
              <a:prstClr val="black"/>
              <a:srgbClr val="95FF21">
                <a:tint val="45000"/>
                <a:satMod val="400000"/>
              </a:srgbClr>
            </a:duotone>
            <a:extLst>
              <a:ext uri="{28A0092B-C50C-407E-A947-70E740481C1C}">
                <a14:useLocalDpi xmlns:a14="http://schemas.microsoft.com/office/drawing/2010/main" val="0"/>
              </a:ext>
            </a:extLst>
          </a:blip>
          <a:stretch>
            <a:fillRect/>
          </a:stretch>
        </p:blipFill>
        <p:spPr>
          <a:xfrm>
            <a:off x="3903855" y="3227389"/>
            <a:ext cx="1479441" cy="148349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3023" y="2485664"/>
            <a:ext cx="1479441" cy="1483451"/>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288" y="3593819"/>
            <a:ext cx="1515780" cy="151987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4128" y="3958484"/>
            <a:ext cx="1496730" cy="150479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2900" y="4508195"/>
            <a:ext cx="1460391" cy="1464392"/>
          </a:xfrm>
          <a:prstGeom prst="rect">
            <a:avLst/>
          </a:prstGeom>
        </p:spPr>
      </p:pic>
      <p:pic>
        <p:nvPicPr>
          <p:cNvPr id="12" name="Picture 11"/>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754672" y="1672707"/>
            <a:ext cx="1479441" cy="1475399"/>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06868" y="1406684"/>
            <a:ext cx="1414070" cy="1417892"/>
          </a:xfrm>
          <a:prstGeom prst="rect">
            <a:avLst/>
          </a:prstGeom>
        </p:spPr>
      </p:pic>
      <p:pic>
        <p:nvPicPr>
          <p:cNvPr id="14" name="Picture 13"/>
          <p:cNvPicPr>
            <a:picLocks noChangeAspect="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500736" y="1218920"/>
            <a:ext cx="1348699" cy="1352394"/>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46843" y="865078"/>
            <a:ext cx="1475825" cy="1479814"/>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75340" y="501209"/>
            <a:ext cx="1435421" cy="1435421"/>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48573" y="171586"/>
            <a:ext cx="1379507" cy="1386984"/>
          </a:xfrm>
          <a:prstGeom prst="rect">
            <a:avLst/>
          </a:prstGeom>
        </p:spPr>
      </p:pic>
      <p:sp>
        <p:nvSpPr>
          <p:cNvPr id="19" name="TextBox 18"/>
          <p:cNvSpPr txBox="1"/>
          <p:nvPr/>
        </p:nvSpPr>
        <p:spPr>
          <a:xfrm>
            <a:off x="325677" y="313151"/>
            <a:ext cx="5887233" cy="1200329"/>
          </a:xfrm>
          <a:prstGeom prst="rect">
            <a:avLst/>
          </a:prstGeom>
          <a:noFill/>
        </p:spPr>
        <p:txBody>
          <a:bodyPr wrap="square" rtlCol="0">
            <a:spAutoFit/>
          </a:bodyPr>
          <a:lstStyle/>
          <a:p>
            <a:r>
              <a:rPr lang="en-US" sz="3600" b="1" dirty="0" smtClean="0"/>
              <a:t>Tracking for Credentialed Ministry in The FMCiC</a:t>
            </a:r>
            <a:endParaRPr lang="en-US" sz="3600" b="1" dirty="0"/>
          </a:p>
        </p:txBody>
      </p:sp>
      <p:pic>
        <p:nvPicPr>
          <p:cNvPr id="20" name="Picture 19"/>
          <p:cNvPicPr>
            <a:picLocks noChangeAspect="1"/>
          </p:cNvPicPr>
          <p:nvPr/>
        </p:nvPicPr>
        <p:blipFill>
          <a:blip r:embed="rId16"/>
          <a:stretch>
            <a:fillRect/>
          </a:stretch>
        </p:blipFill>
        <p:spPr>
          <a:xfrm>
            <a:off x="9257275" y="2108281"/>
            <a:ext cx="2808860" cy="2600202"/>
          </a:xfrm>
          <a:prstGeom prst="rect">
            <a:avLst/>
          </a:prstGeom>
        </p:spPr>
      </p:pic>
    </p:spTree>
    <p:extLst>
      <p:ext uri="{BB962C8B-B14F-4D97-AF65-F5344CB8AC3E}">
        <p14:creationId xmlns:p14="http://schemas.microsoft.com/office/powerpoint/2010/main" val="3917015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09779" y="-246866"/>
            <a:ext cx="10018713" cy="1752599"/>
          </a:xfrm>
        </p:spPr>
        <p:txBody>
          <a:bodyPr>
            <a:normAutofit/>
          </a:bodyPr>
          <a:lstStyle/>
          <a:p>
            <a:pPr algn="ctr"/>
            <a:r>
              <a:rPr lang="en-US" altLang="en-US" sz="4800" b="1" dirty="0" smtClean="0"/>
              <a:t>Credentialing Coordinator</a:t>
            </a:r>
          </a:p>
        </p:txBody>
      </p:sp>
      <p:sp>
        <p:nvSpPr>
          <p:cNvPr id="44035" name="Rectangle 3"/>
          <p:cNvSpPr>
            <a:spLocks noGrp="1" noChangeArrowheads="1"/>
          </p:cNvSpPr>
          <p:nvPr>
            <p:ph idx="1"/>
          </p:nvPr>
        </p:nvSpPr>
        <p:spPr>
          <a:xfrm>
            <a:off x="1177447" y="1647173"/>
            <a:ext cx="8004131" cy="4572000"/>
          </a:xfrm>
        </p:spPr>
        <p:txBody>
          <a:bodyPr>
            <a:noAutofit/>
          </a:bodyPr>
          <a:lstStyle/>
          <a:p>
            <a:pPr algn="ctr">
              <a:buFontTx/>
              <a:buNone/>
            </a:pPr>
            <a:r>
              <a:rPr lang="en-US" altLang="en-US" sz="3200" dirty="0" smtClean="0"/>
              <a:t>Once a Lay Minister’s license has been issued from the local church, </a:t>
            </a:r>
            <a:r>
              <a:rPr lang="en-US" altLang="en-US" sz="3200" dirty="0"/>
              <a:t> </a:t>
            </a:r>
            <a:r>
              <a:rPr lang="en-US" altLang="en-US" sz="3200" dirty="0" smtClean="0"/>
              <a:t>                                         </a:t>
            </a:r>
            <a:r>
              <a:rPr lang="en-US" altLang="en-US" sz="3200" dirty="0" smtClean="0"/>
              <a:t>you </a:t>
            </a:r>
            <a:r>
              <a:rPr lang="en-US" altLang="en-US" sz="3200" dirty="0" smtClean="0"/>
              <a:t>will be contacted by: </a:t>
            </a:r>
          </a:p>
          <a:p>
            <a:pPr algn="ctr">
              <a:buFontTx/>
              <a:buNone/>
            </a:pPr>
            <a:r>
              <a:rPr lang="en-US" altLang="en-US" sz="3200" b="1" dirty="0" smtClean="0"/>
              <a:t>Susan </a:t>
            </a:r>
            <a:r>
              <a:rPr lang="en-US" altLang="en-US" sz="3200" b="1" dirty="0" smtClean="0"/>
              <a:t>DePlanché-Credentialing </a:t>
            </a:r>
            <a:r>
              <a:rPr lang="en-US" altLang="en-US" sz="3200" b="1" dirty="0" smtClean="0"/>
              <a:t>Coordinator </a:t>
            </a:r>
            <a:endParaRPr lang="en-US" altLang="en-US" sz="3200" b="1" dirty="0" smtClean="0"/>
          </a:p>
          <a:p>
            <a:pPr algn="ctr">
              <a:buFontTx/>
              <a:buNone/>
            </a:pPr>
            <a:r>
              <a:rPr lang="en-US" altLang="en-US" sz="3200" dirty="0" smtClean="0"/>
              <a:t>Leadership </a:t>
            </a:r>
            <a:r>
              <a:rPr lang="en-US" altLang="en-US" sz="3200" dirty="0" smtClean="0"/>
              <a:t>Development Office</a:t>
            </a:r>
          </a:p>
          <a:p>
            <a:pPr algn="ctr">
              <a:buFontTx/>
              <a:buNone/>
            </a:pPr>
            <a:r>
              <a:rPr lang="en-US" altLang="en-US" sz="3200" dirty="0"/>
              <a:t>The Free Methodist Church in Canada</a:t>
            </a:r>
          </a:p>
          <a:p>
            <a:pPr algn="ctr">
              <a:buFontTx/>
              <a:buNone/>
            </a:pPr>
            <a:r>
              <a:rPr lang="en-US" altLang="en-US" sz="3200" dirty="0" smtClean="0"/>
              <a:t>289-228-1225 (cell) </a:t>
            </a:r>
            <a:endParaRPr lang="en-US" altLang="en-US" sz="3200" dirty="0" smtClean="0"/>
          </a:p>
          <a:p>
            <a:pPr algn="ctr">
              <a:buFontTx/>
              <a:buNone/>
            </a:pPr>
            <a:r>
              <a:rPr lang="en-US" altLang="en-US" sz="3200" dirty="0" smtClean="0"/>
              <a:t>susan.deplanche@fmcic.ca</a:t>
            </a:r>
            <a:endParaRPr lang="en-US" altLang="en-US" sz="32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890" y="3682652"/>
            <a:ext cx="3472110" cy="3175348"/>
          </a:xfrm>
          <a:prstGeom prst="rect">
            <a:avLst/>
          </a:prstGeom>
        </p:spPr>
      </p:pic>
    </p:spTree>
    <p:extLst>
      <p:ext uri="{BB962C8B-B14F-4D97-AF65-F5344CB8AC3E}">
        <p14:creationId xmlns:p14="http://schemas.microsoft.com/office/powerpoint/2010/main" val="1451264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91014" y="322982"/>
            <a:ext cx="10121030" cy="720725"/>
          </a:xfrm>
        </p:spPr>
        <p:txBody>
          <a:bodyPr>
            <a:noAutofit/>
          </a:bodyPr>
          <a:lstStyle/>
          <a:p>
            <a:pPr algn="ctr"/>
            <a:r>
              <a:rPr lang="en-US" altLang="en-US" sz="4800" b="1" dirty="0"/>
              <a:t>Credentialed Ministry in the FMCiC</a:t>
            </a:r>
          </a:p>
        </p:txBody>
      </p:sp>
      <p:sp>
        <p:nvSpPr>
          <p:cNvPr id="7171" name="Rectangle 3"/>
          <p:cNvSpPr>
            <a:spLocks noGrp="1" noChangeArrowheads="1"/>
          </p:cNvSpPr>
          <p:nvPr>
            <p:ph idx="1"/>
          </p:nvPr>
        </p:nvSpPr>
        <p:spPr>
          <a:xfrm>
            <a:off x="2406172" y="2271388"/>
            <a:ext cx="8690714" cy="3540688"/>
          </a:xfrm>
        </p:spPr>
        <p:txBody>
          <a:bodyPr>
            <a:noAutofit/>
          </a:bodyPr>
          <a:lstStyle/>
          <a:p>
            <a:pPr marL="0" indent="0">
              <a:buNone/>
            </a:pPr>
            <a:r>
              <a:rPr lang="en-US" altLang="en-US" sz="3600" dirty="0" smtClean="0"/>
              <a:t>Both </a:t>
            </a:r>
            <a:r>
              <a:rPr lang="en-US" altLang="en-US" sz="3600" dirty="0" smtClean="0"/>
              <a:t>gifts and graces characterize men and women the church ordains and commissions. Gifts are special endowments of ability. Graces are special qualities of character. Both have their source in the enabling Holy Spirit. Although the church must discern who have such endowments, credentialed ministry is always first and foremost an act of God’s calling and appointment. </a:t>
            </a:r>
          </a:p>
        </p:txBody>
      </p:sp>
    </p:spTree>
    <p:extLst>
      <p:ext uri="{BB962C8B-B14F-4D97-AF65-F5344CB8AC3E}">
        <p14:creationId xmlns:p14="http://schemas.microsoft.com/office/powerpoint/2010/main" val="2123818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260351"/>
            <a:ext cx="9502036" cy="720725"/>
          </a:xfrm>
        </p:spPr>
        <p:txBody>
          <a:bodyPr>
            <a:noAutofit/>
          </a:bodyPr>
          <a:lstStyle/>
          <a:p>
            <a:pPr algn="ctr"/>
            <a:r>
              <a:rPr lang="en-US" altLang="en-US" sz="4800" b="1" dirty="0"/>
              <a:t>Credentialed Ministry in the FMCiC</a:t>
            </a:r>
          </a:p>
        </p:txBody>
      </p:sp>
      <p:sp>
        <p:nvSpPr>
          <p:cNvPr id="8195" name="Rectangle 3"/>
          <p:cNvSpPr>
            <a:spLocks noGrp="1" noChangeArrowheads="1"/>
          </p:cNvSpPr>
          <p:nvPr>
            <p:ph idx="1"/>
          </p:nvPr>
        </p:nvSpPr>
        <p:spPr>
          <a:xfrm>
            <a:off x="2019822" y="1711187"/>
            <a:ext cx="8496300" cy="4392613"/>
          </a:xfrm>
        </p:spPr>
        <p:txBody>
          <a:bodyPr>
            <a:normAutofit lnSpcReduction="10000"/>
          </a:bodyPr>
          <a:lstStyle/>
          <a:p>
            <a:pPr marL="0" indent="0">
              <a:buNone/>
            </a:pPr>
            <a:r>
              <a:rPr lang="en-US" altLang="en-US" sz="3600" dirty="0" smtClean="0"/>
              <a:t>Credentialed ministry is both a calling and a profession. It is a calling in that it is a response to a divine summons. It is a profession in that this service is worked out under the direction of the church that sets ministers apart as leaders and requires accountability. </a:t>
            </a:r>
            <a:r>
              <a:rPr lang="en-CA" altLang="en-US" sz="3600" dirty="0"/>
              <a:t> </a:t>
            </a:r>
          </a:p>
          <a:p>
            <a:pPr marL="0" indent="0">
              <a:buNone/>
            </a:pPr>
            <a:r>
              <a:rPr lang="en-CA" altLang="en-US" sz="2400" dirty="0"/>
              <a:t>(</a:t>
            </a:r>
            <a:r>
              <a:rPr lang="en-CA" altLang="en-US" sz="2400" dirty="0"/>
              <a:t>f</a:t>
            </a:r>
            <a:r>
              <a:rPr lang="en-CA" altLang="en-US" sz="2400" dirty="0"/>
              <a:t>rom </a:t>
            </a:r>
            <a:r>
              <a:rPr lang="en-CA" altLang="en-US" sz="2400" dirty="0" smtClean="0"/>
              <a:t>Chapter 8, par</a:t>
            </a:r>
            <a:r>
              <a:rPr lang="en-CA" altLang="en-US" sz="2400" dirty="0"/>
              <a:t>. 800 in the Manual of the </a:t>
            </a:r>
            <a:r>
              <a:rPr lang="en-CA" altLang="en-US" sz="2400" dirty="0" smtClean="0"/>
              <a:t>FMCiC </a:t>
            </a:r>
            <a:r>
              <a:rPr lang="en-US" dirty="0">
                <a:hlinkClick r:id="rId2"/>
              </a:rPr>
              <a:t>https://www.fmcic.ca/our-ethos/the-manual/</a:t>
            </a:r>
            <a:r>
              <a:rPr lang="en-CA" altLang="en-US" sz="2400" dirty="0" smtClean="0"/>
              <a:t>)</a:t>
            </a:r>
            <a:endParaRPr lang="en-US" altLang="en-US" sz="3400" dirty="0"/>
          </a:p>
        </p:txBody>
      </p:sp>
    </p:spTree>
    <p:extLst>
      <p:ext uri="{BB962C8B-B14F-4D97-AF65-F5344CB8AC3E}">
        <p14:creationId xmlns:p14="http://schemas.microsoft.com/office/powerpoint/2010/main" val="3067920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35685" y="218162"/>
            <a:ext cx="7772400" cy="600075"/>
          </a:xfrm>
        </p:spPr>
        <p:txBody>
          <a:bodyPr>
            <a:noAutofit/>
          </a:bodyPr>
          <a:lstStyle/>
          <a:p>
            <a:pPr algn="ctr"/>
            <a:r>
              <a:rPr lang="en-US" altLang="en-US" sz="4800" dirty="0" smtClean="0"/>
              <a:t>Call to Credentialed </a:t>
            </a:r>
            <a:r>
              <a:rPr lang="en-US" altLang="en-US" sz="4800" dirty="0"/>
              <a:t>Ministry</a:t>
            </a:r>
          </a:p>
        </p:txBody>
      </p:sp>
      <p:sp>
        <p:nvSpPr>
          <p:cNvPr id="9219" name="Rectangle 3"/>
          <p:cNvSpPr>
            <a:spLocks noGrp="1" noChangeArrowheads="1"/>
          </p:cNvSpPr>
          <p:nvPr>
            <p:ph idx="1"/>
          </p:nvPr>
        </p:nvSpPr>
        <p:spPr>
          <a:xfrm>
            <a:off x="1966586" y="1747382"/>
            <a:ext cx="10133556" cy="5442558"/>
          </a:xfrm>
        </p:spPr>
        <p:txBody>
          <a:bodyPr>
            <a:noAutofit/>
          </a:bodyPr>
          <a:lstStyle/>
          <a:p>
            <a:pPr>
              <a:lnSpc>
                <a:spcPct val="80000"/>
              </a:lnSpc>
              <a:buFontTx/>
              <a:buNone/>
            </a:pPr>
            <a:r>
              <a:rPr lang="en-CA" altLang="en-US" sz="3600" dirty="0" smtClean="0"/>
              <a:t>If you sense </a:t>
            </a:r>
            <a:r>
              <a:rPr lang="en-CA" altLang="en-US" sz="3600" dirty="0"/>
              <a:t>a call from God for pastoral </a:t>
            </a:r>
            <a:r>
              <a:rPr lang="en-CA" altLang="en-US" sz="3600" dirty="0" smtClean="0"/>
              <a:t>leadership</a:t>
            </a:r>
            <a:r>
              <a:rPr lang="en-CA" altLang="en-US" sz="3600" dirty="0"/>
              <a:t>:</a:t>
            </a:r>
            <a:endParaRPr lang="en-CA" altLang="en-US" sz="3600" dirty="0" smtClean="0"/>
          </a:p>
          <a:p>
            <a:pPr marL="514350" indent="-514350">
              <a:lnSpc>
                <a:spcPct val="80000"/>
              </a:lnSpc>
              <a:buFont typeface="+mj-lt"/>
              <a:buAutoNum type="arabicPeriod"/>
            </a:pPr>
            <a:r>
              <a:rPr lang="en-CA" altLang="en-US" sz="3600" dirty="0" smtClean="0"/>
              <a:t>You already know </a:t>
            </a:r>
            <a:r>
              <a:rPr lang="en-CA" altLang="en-US" sz="3600" dirty="0"/>
              <a:t>the internal dialogue and journey you </a:t>
            </a:r>
            <a:r>
              <a:rPr lang="en-CA" altLang="en-US" sz="3600" dirty="0" smtClean="0"/>
              <a:t>are </a:t>
            </a:r>
            <a:r>
              <a:rPr lang="en-CA" altLang="en-US" sz="3600" dirty="0"/>
              <a:t>experiencing with God.  </a:t>
            </a:r>
          </a:p>
          <a:p>
            <a:pPr marL="514350" indent="-514350">
              <a:lnSpc>
                <a:spcPct val="80000"/>
              </a:lnSpc>
              <a:buFont typeface="+mj-lt"/>
              <a:buAutoNum type="arabicPeriod"/>
            </a:pPr>
            <a:r>
              <a:rPr lang="en-CA" altLang="en-US" sz="3600" dirty="0" smtClean="0"/>
              <a:t>We </a:t>
            </a:r>
            <a:r>
              <a:rPr lang="en-CA" altLang="en-US" sz="3600" dirty="0"/>
              <a:t>also look to other leaders in the local church to discern and confirm that you possess the gifts and graces for credentialed leadership. </a:t>
            </a:r>
          </a:p>
          <a:p>
            <a:pPr marL="514350" indent="-514350">
              <a:lnSpc>
                <a:spcPct val="80000"/>
              </a:lnSpc>
              <a:buFont typeface="+mj-lt"/>
              <a:buAutoNum type="arabicPeriod"/>
            </a:pPr>
            <a:r>
              <a:rPr lang="en-CA" altLang="en-US" sz="3600" dirty="0" smtClean="0"/>
              <a:t>Finally</a:t>
            </a:r>
            <a:r>
              <a:rPr lang="en-CA" altLang="en-US" sz="3600" dirty="0"/>
              <a:t>, we look to the Ministerial Education Guidance and Placement committee </a:t>
            </a:r>
            <a:r>
              <a:rPr lang="en-CA" altLang="en-US" sz="3600" i="1" dirty="0"/>
              <a:t>(affectionately referred to as MEGaP)</a:t>
            </a:r>
            <a:r>
              <a:rPr lang="en-CA" altLang="en-US" sz="3600" dirty="0"/>
              <a:t> to affirm and recommend you for either ordained or commissioned ministry. </a:t>
            </a:r>
          </a:p>
          <a:p>
            <a:pPr>
              <a:lnSpc>
                <a:spcPct val="80000"/>
              </a:lnSpc>
              <a:buFontTx/>
              <a:buNone/>
            </a:pPr>
            <a:r>
              <a:rPr lang="en-CA" altLang="en-US" dirty="0"/>
              <a:t>	</a:t>
            </a:r>
          </a:p>
          <a:p>
            <a:pPr>
              <a:lnSpc>
                <a:spcPct val="80000"/>
              </a:lnSpc>
              <a:buFontTx/>
              <a:buNone/>
            </a:pPr>
            <a:r>
              <a:rPr lang="en-US" altLang="en-US" dirty="0"/>
              <a:t>	</a:t>
            </a:r>
          </a:p>
        </p:txBody>
      </p:sp>
    </p:spTree>
    <p:extLst>
      <p:ext uri="{BB962C8B-B14F-4D97-AF65-F5344CB8AC3E}">
        <p14:creationId xmlns:p14="http://schemas.microsoft.com/office/powerpoint/2010/main" val="1158209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20404" y="350728"/>
            <a:ext cx="5352005" cy="5826234"/>
          </a:xfrm>
        </p:spPr>
      </p:pic>
      <p:sp>
        <p:nvSpPr>
          <p:cNvPr id="6" name="Content Placeholder 5"/>
          <p:cNvSpPr>
            <a:spLocks noGrp="1"/>
          </p:cNvSpPr>
          <p:nvPr>
            <p:ph sz="half" idx="2"/>
          </p:nvPr>
        </p:nvSpPr>
        <p:spPr>
          <a:xfrm>
            <a:off x="6272409" y="1134421"/>
            <a:ext cx="5677422" cy="4258849"/>
          </a:xfrm>
        </p:spPr>
        <p:txBody>
          <a:bodyPr>
            <a:normAutofit lnSpcReduction="10000"/>
          </a:bodyPr>
          <a:lstStyle/>
          <a:p>
            <a:pPr marL="0" indent="0">
              <a:buNone/>
            </a:pPr>
            <a:r>
              <a:rPr lang="en-CA" altLang="en-US" sz="3600" dirty="0" smtClean="0"/>
              <a:t>This confirmation of call is like a three-legged stool; all legs need to be about the same length for the stool to be effective and likewise all three aspects of call need to be present for credentialed ministry. </a:t>
            </a:r>
            <a:endParaRPr lang="en-US" altLang="en-US" sz="3600" dirty="0" smtClean="0"/>
          </a:p>
          <a:p>
            <a:endParaRPr lang="en-US" dirty="0"/>
          </a:p>
        </p:txBody>
      </p:sp>
    </p:spTree>
    <p:extLst>
      <p:ext uri="{BB962C8B-B14F-4D97-AF65-F5344CB8AC3E}">
        <p14:creationId xmlns:p14="http://schemas.microsoft.com/office/powerpoint/2010/main" val="400666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381001"/>
            <a:ext cx="8545882" cy="600075"/>
          </a:xfrm>
        </p:spPr>
        <p:txBody>
          <a:bodyPr>
            <a:noAutofit/>
          </a:bodyPr>
          <a:lstStyle/>
          <a:p>
            <a:pPr algn="ctr"/>
            <a:r>
              <a:rPr lang="en-US" altLang="en-US" sz="4800" b="1" dirty="0" smtClean="0"/>
              <a:t>Called to ORDINATION</a:t>
            </a:r>
            <a:endParaRPr lang="en-US" altLang="en-US" sz="4800" b="1" dirty="0"/>
          </a:p>
        </p:txBody>
      </p:sp>
      <p:sp>
        <p:nvSpPr>
          <p:cNvPr id="13315" name="Rectangle 3"/>
          <p:cNvSpPr>
            <a:spLocks noGrp="1" noChangeArrowheads="1"/>
          </p:cNvSpPr>
          <p:nvPr>
            <p:ph idx="1"/>
          </p:nvPr>
        </p:nvSpPr>
        <p:spPr>
          <a:xfrm>
            <a:off x="1986941" y="1540701"/>
            <a:ext cx="8991600" cy="4058433"/>
          </a:xfrm>
        </p:spPr>
        <p:txBody>
          <a:bodyPr>
            <a:normAutofit/>
          </a:bodyPr>
          <a:lstStyle/>
          <a:p>
            <a:pPr>
              <a:buFontTx/>
              <a:buNone/>
            </a:pPr>
            <a:r>
              <a:rPr lang="en-CA" altLang="en-US" sz="3000" dirty="0"/>
              <a:t>	</a:t>
            </a:r>
            <a:r>
              <a:rPr lang="en-CA" altLang="en-US" sz="3600" dirty="0"/>
              <a:t>If you are called to pastoral oversight of a local congregation – </a:t>
            </a:r>
            <a:r>
              <a:rPr lang="en-CA" altLang="en-US" sz="3600" dirty="0" smtClean="0"/>
              <a:t>that is, ministry of Word and Sacrament and Leadership – and are willing to move to minister at different </a:t>
            </a:r>
            <a:r>
              <a:rPr lang="en-CA" altLang="en-US" sz="3600" dirty="0"/>
              <a:t>congregations, then tracking for ordained ministry is the way to prepare for that call. </a:t>
            </a:r>
            <a:endParaRPr lang="en-US" altLang="en-US" sz="3200" b="1" dirty="0"/>
          </a:p>
        </p:txBody>
      </p:sp>
    </p:spTree>
    <p:extLst>
      <p:ext uri="{BB962C8B-B14F-4D97-AF65-F5344CB8AC3E}">
        <p14:creationId xmlns:p14="http://schemas.microsoft.com/office/powerpoint/2010/main" val="7241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381001"/>
            <a:ext cx="7772400" cy="600075"/>
          </a:xfrm>
        </p:spPr>
        <p:txBody>
          <a:bodyPr>
            <a:noAutofit/>
          </a:bodyPr>
          <a:lstStyle/>
          <a:p>
            <a:pPr algn="ctr"/>
            <a:r>
              <a:rPr lang="en-US" altLang="en-US" sz="4800" b="1" dirty="0" smtClean="0"/>
              <a:t>Called to ORDINATION</a:t>
            </a:r>
            <a:endParaRPr lang="en-US" altLang="en-US" sz="4800" b="1" dirty="0"/>
          </a:p>
        </p:txBody>
      </p:sp>
      <p:sp>
        <p:nvSpPr>
          <p:cNvPr id="13315" name="Rectangle 3"/>
          <p:cNvSpPr>
            <a:spLocks noGrp="1" noChangeArrowheads="1"/>
          </p:cNvSpPr>
          <p:nvPr>
            <p:ph idx="1"/>
          </p:nvPr>
        </p:nvSpPr>
        <p:spPr>
          <a:xfrm>
            <a:off x="1427968" y="1296444"/>
            <a:ext cx="10409128" cy="4954044"/>
          </a:xfrm>
        </p:spPr>
        <p:txBody>
          <a:bodyPr>
            <a:noAutofit/>
          </a:bodyPr>
          <a:lstStyle/>
          <a:p>
            <a:r>
              <a:rPr lang="en-CA" altLang="en-US" sz="3600" dirty="0" smtClean="0"/>
              <a:t>The </a:t>
            </a:r>
            <a:r>
              <a:rPr lang="en-CA" altLang="en-US" sz="3600" dirty="0"/>
              <a:t>local church first issues a </a:t>
            </a:r>
            <a:r>
              <a:rPr lang="en-CA" altLang="en-US" sz="3600" dirty="0">
                <a:solidFill>
                  <a:srgbClr val="00B050"/>
                </a:solidFill>
              </a:rPr>
              <a:t>Lay Minister’s </a:t>
            </a:r>
            <a:r>
              <a:rPr lang="en-CA" altLang="en-US" sz="3600" dirty="0"/>
              <a:t>License</a:t>
            </a:r>
            <a:r>
              <a:rPr lang="en-CA" altLang="en-US" sz="3600" dirty="0" smtClean="0"/>
              <a:t>.</a:t>
            </a:r>
          </a:p>
          <a:p>
            <a:r>
              <a:rPr lang="en-CA" altLang="en-US" sz="3600" dirty="0" smtClean="0"/>
              <a:t>The </a:t>
            </a:r>
            <a:r>
              <a:rPr lang="en-CA" altLang="en-US" sz="3600" dirty="0"/>
              <a:t>Lay Minister (LM) is contacted by the Credentialing Coordinator, begins tracking by taking some courses, submitting documents and doing some assignments</a:t>
            </a:r>
            <a:r>
              <a:rPr lang="en-CA" altLang="en-US" sz="3600" dirty="0" smtClean="0"/>
              <a:t>.</a:t>
            </a:r>
          </a:p>
          <a:p>
            <a:r>
              <a:rPr lang="en-CA" altLang="en-US" sz="3600" dirty="0" smtClean="0"/>
              <a:t>Then </a:t>
            </a:r>
            <a:r>
              <a:rPr lang="en-CA" altLang="en-US" sz="3600" dirty="0"/>
              <a:t>the LM has the first interview with MEGaP to be recommended as a </a:t>
            </a:r>
            <a:r>
              <a:rPr lang="en-CA" altLang="en-US" sz="3600" dirty="0">
                <a:solidFill>
                  <a:srgbClr val="FF0000"/>
                </a:solidFill>
              </a:rPr>
              <a:t>Ministerial Candidate</a:t>
            </a:r>
            <a:r>
              <a:rPr lang="en-CA" altLang="en-US" sz="3600" dirty="0"/>
              <a:t> (MC).</a:t>
            </a:r>
          </a:p>
        </p:txBody>
      </p:sp>
    </p:spTree>
    <p:extLst>
      <p:ext uri="{BB962C8B-B14F-4D97-AF65-F5344CB8AC3E}">
        <p14:creationId xmlns:p14="http://schemas.microsoft.com/office/powerpoint/2010/main" val="3296761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12017929"/>
              </p:ext>
            </p:extLst>
          </p:nvPr>
        </p:nvGraphicFramePr>
        <p:xfrm>
          <a:off x="0" y="112734"/>
          <a:ext cx="12192000" cy="6745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8736" y="2978062"/>
            <a:ext cx="3476625" cy="348615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6317" y="2978062"/>
            <a:ext cx="3524250" cy="35242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7275" y="112734"/>
            <a:ext cx="3514725" cy="3524250"/>
          </a:xfrm>
          <a:prstGeom prst="rect">
            <a:avLst/>
          </a:prstGeom>
        </p:spPr>
      </p:pic>
      <p:pic>
        <p:nvPicPr>
          <p:cNvPr id="14" name="Picture 13"/>
          <p:cNvPicPr>
            <a:picLocks noChangeAspect="1"/>
          </p:cNvPicPr>
          <p:nvPr/>
        </p:nvPicPr>
        <p:blipFill>
          <a:blip r:embed="rId10">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25399" y="1234987"/>
            <a:ext cx="3486150" cy="3486150"/>
          </a:xfrm>
          <a:prstGeom prst="rect">
            <a:avLst/>
          </a:prstGeom>
        </p:spPr>
      </p:pic>
    </p:spTree>
    <p:extLst>
      <p:ext uri="{BB962C8B-B14F-4D97-AF65-F5344CB8AC3E}">
        <p14:creationId xmlns:p14="http://schemas.microsoft.com/office/powerpoint/2010/main" val="38320745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236</TotalTime>
  <Words>768</Words>
  <Application>Microsoft Office PowerPoint</Application>
  <PresentationFormat>Widescreen</PresentationFormat>
  <Paragraphs>52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Comic Sans MS</vt:lpstr>
      <vt:lpstr>Corbel</vt:lpstr>
      <vt:lpstr>Times New Roman</vt:lpstr>
      <vt:lpstr>Parallax</vt:lpstr>
      <vt:lpstr>Tracking for Credentialed Ministry</vt:lpstr>
      <vt:lpstr>Credentialed Ministry in the FMCiC</vt:lpstr>
      <vt:lpstr>Credentialed Ministry in the FMCiC</vt:lpstr>
      <vt:lpstr>Credentialed Ministry in the FMCiC</vt:lpstr>
      <vt:lpstr>Call to Credentialed Ministry</vt:lpstr>
      <vt:lpstr>PowerPoint Presentation</vt:lpstr>
      <vt:lpstr>Called to ORDINATION</vt:lpstr>
      <vt:lpstr>Called to ORDINATION</vt:lpstr>
      <vt:lpstr>PowerPoint Presentation</vt:lpstr>
      <vt:lpstr>Called to ORDINATION</vt:lpstr>
      <vt:lpstr>PowerPoint Presentation</vt:lpstr>
      <vt:lpstr>PowerPoint Presentation</vt:lpstr>
      <vt:lpstr>Called to COMMISSIONED MINISTER</vt:lpstr>
      <vt:lpstr>PowerPoint Presentation</vt:lpstr>
      <vt:lpstr>Called to COMMISSIONED MINISTER</vt:lpstr>
      <vt:lpstr>PowerPoint Presentation</vt:lpstr>
      <vt:lpstr>Called to COMMISSIONED MINISTER</vt:lpstr>
      <vt:lpstr>PowerPoint Presentation</vt:lpstr>
      <vt:lpstr>Ordination or Commissioning Service</vt:lpstr>
      <vt:lpstr>PowerPoint Presentation</vt:lpstr>
      <vt:lpstr>Credentialing Coordinator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DePlanché</dc:creator>
  <cp:lastModifiedBy>Susan DePlanché</cp:lastModifiedBy>
  <cp:revision>14</cp:revision>
  <dcterms:created xsi:type="dcterms:W3CDTF">2019-04-17T15:58:53Z</dcterms:created>
  <dcterms:modified xsi:type="dcterms:W3CDTF">2019-04-17T19:55:27Z</dcterms:modified>
</cp:coreProperties>
</file>